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</p:sldMasterIdLst>
  <p:notesMasterIdLst>
    <p:notesMasterId r:id="rId25"/>
  </p:notesMasterIdLst>
  <p:sldIdLst>
    <p:sldId id="256" r:id="rId6"/>
    <p:sldId id="257" r:id="rId7"/>
    <p:sldId id="296" r:id="rId8"/>
    <p:sldId id="261" r:id="rId9"/>
    <p:sldId id="264" r:id="rId10"/>
    <p:sldId id="266" r:id="rId11"/>
    <p:sldId id="268" r:id="rId12"/>
    <p:sldId id="270" r:id="rId13"/>
    <p:sldId id="273" r:id="rId14"/>
    <p:sldId id="275" r:id="rId15"/>
    <p:sldId id="277" r:id="rId16"/>
    <p:sldId id="278" r:id="rId17"/>
    <p:sldId id="280" r:id="rId18"/>
    <p:sldId id="283" r:id="rId19"/>
    <p:sldId id="286" r:id="rId20"/>
    <p:sldId id="289" r:id="rId21"/>
    <p:sldId id="292" r:id="rId22"/>
    <p:sldId id="294" r:id="rId23"/>
    <p:sldId id="295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1" autoAdjust="0"/>
  </p:normalViewPr>
  <p:slideViewPr>
    <p:cSldViewPr snapToGrid="0" snapToObjects="1">
      <p:cViewPr varScale="1">
        <p:scale>
          <a:sx n="67" d="100"/>
          <a:sy n="67" d="100"/>
        </p:scale>
        <p:origin x="128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llister, Jeff" userId="90904e2a-aa82-465e-9922-afce4bc6d524" providerId="ADAL" clId="{A48232B5-D8CC-4740-8A75-8904EEACC764}"/>
    <pc:docChg chg="custSel addSld modSld">
      <pc:chgData name="Hollister, Jeff" userId="90904e2a-aa82-465e-9922-afce4bc6d524" providerId="ADAL" clId="{A48232B5-D8CC-4740-8A75-8904EEACC764}" dt="2019-11-12T01:10:22.271" v="485"/>
      <pc:docMkLst>
        <pc:docMk/>
      </pc:docMkLst>
      <pc:sldChg chg="modSp">
        <pc:chgData name="Hollister, Jeff" userId="90904e2a-aa82-465e-9922-afce4bc6d524" providerId="ADAL" clId="{A48232B5-D8CC-4740-8A75-8904EEACC764}" dt="2019-11-08T21:06:02.149" v="10" actId="20577"/>
        <pc:sldMkLst>
          <pc:docMk/>
          <pc:sldMk cId="0" sldId="256"/>
        </pc:sldMkLst>
        <pc:spChg chg="mod">
          <ac:chgData name="Hollister, Jeff" userId="90904e2a-aa82-465e-9922-afce4bc6d524" providerId="ADAL" clId="{A48232B5-D8CC-4740-8A75-8904EEACC764}" dt="2019-11-08T21:06:02.149" v="10" actId="20577"/>
          <ac:spMkLst>
            <pc:docMk/>
            <pc:sldMk cId="0" sldId="256"/>
            <ac:spMk id="14" creationId="{17C63874-81CB-441E-8046-F193877A2A17}"/>
          </ac:spMkLst>
        </pc:spChg>
      </pc:sldChg>
      <pc:sldChg chg="addSp delSp modSp">
        <pc:chgData name="Hollister, Jeff" userId="90904e2a-aa82-465e-9922-afce4bc6d524" providerId="ADAL" clId="{A48232B5-D8CC-4740-8A75-8904EEACC764}" dt="2019-11-11T00:23:18.393" v="309" actId="1036"/>
        <pc:sldMkLst>
          <pc:docMk/>
          <pc:sldMk cId="0" sldId="257"/>
        </pc:sldMkLst>
        <pc:spChg chg="mod">
          <ac:chgData name="Hollister, Jeff" userId="90904e2a-aa82-465e-9922-afce4bc6d524" providerId="ADAL" clId="{A48232B5-D8CC-4740-8A75-8904EEACC764}" dt="2019-11-11T00:22:13.916" v="264" actId="1076"/>
          <ac:spMkLst>
            <pc:docMk/>
            <pc:sldMk cId="0" sldId="257"/>
            <ac:spMk id="3" creationId="{00000000-0000-0000-0000-000000000000}"/>
          </ac:spMkLst>
        </pc:spChg>
        <pc:spChg chg="add mod">
          <ac:chgData name="Hollister, Jeff" userId="90904e2a-aa82-465e-9922-afce4bc6d524" providerId="ADAL" clId="{A48232B5-D8CC-4740-8A75-8904EEACC764}" dt="2019-11-11T00:22:25.424" v="306" actId="1035"/>
          <ac:spMkLst>
            <pc:docMk/>
            <pc:sldMk cId="0" sldId="257"/>
            <ac:spMk id="4" creationId="{65345572-5F92-425D-995A-71CF2216FF90}"/>
          </ac:spMkLst>
        </pc:spChg>
        <pc:spChg chg="add mod">
          <ac:chgData name="Hollister, Jeff" userId="90904e2a-aa82-465e-9922-afce4bc6d524" providerId="ADAL" clId="{A48232B5-D8CC-4740-8A75-8904EEACC764}" dt="2019-11-11T00:22:17.280" v="266" actId="571"/>
          <ac:spMkLst>
            <pc:docMk/>
            <pc:sldMk cId="0" sldId="257"/>
            <ac:spMk id="12" creationId="{8EFB080D-E98F-4414-A7F1-0C2976911DE9}"/>
          </ac:spMkLst>
        </pc:spChg>
        <pc:picChg chg="mod">
          <ac:chgData name="Hollister, Jeff" userId="90904e2a-aa82-465e-9922-afce4bc6d524" providerId="ADAL" clId="{A48232B5-D8CC-4740-8A75-8904EEACC764}" dt="2019-11-11T00:22:25.424" v="306" actId="1035"/>
          <ac:picMkLst>
            <pc:docMk/>
            <pc:sldMk cId="0" sldId="257"/>
            <ac:picMk id="7" creationId="{72978E09-CDDA-4C4D-A5E4-6B10292170E7}"/>
          </ac:picMkLst>
        </pc:picChg>
        <pc:picChg chg="mod">
          <ac:chgData name="Hollister, Jeff" userId="90904e2a-aa82-465e-9922-afce4bc6d524" providerId="ADAL" clId="{A48232B5-D8CC-4740-8A75-8904EEACC764}" dt="2019-11-11T00:23:18.393" v="309" actId="1036"/>
          <ac:picMkLst>
            <pc:docMk/>
            <pc:sldMk cId="0" sldId="257"/>
            <ac:picMk id="8" creationId="{9D7DA19F-C36D-46EB-995A-F559CAE322CD}"/>
          </ac:picMkLst>
        </pc:picChg>
        <pc:picChg chg="del mod">
          <ac:chgData name="Hollister, Jeff" userId="90904e2a-aa82-465e-9922-afce4bc6d524" providerId="ADAL" clId="{A48232B5-D8CC-4740-8A75-8904EEACC764}" dt="2019-11-11T00:17:16.703" v="146" actId="478"/>
          <ac:picMkLst>
            <pc:docMk/>
            <pc:sldMk cId="0" sldId="257"/>
            <ac:picMk id="9" creationId="{C856DA63-DA30-4D91-9298-EB0E80BD9419}"/>
          </ac:picMkLst>
        </pc:picChg>
        <pc:picChg chg="add mod">
          <ac:chgData name="Hollister, Jeff" userId="90904e2a-aa82-465e-9922-afce4bc6d524" providerId="ADAL" clId="{A48232B5-D8CC-4740-8A75-8904EEACC764}" dt="2019-11-11T00:22:17.280" v="266" actId="571"/>
          <ac:picMkLst>
            <pc:docMk/>
            <pc:sldMk cId="0" sldId="257"/>
            <ac:picMk id="11" creationId="{79953D56-B5AE-4009-814B-CF65636A5B3B}"/>
          </ac:picMkLst>
        </pc:picChg>
      </pc:sldChg>
      <pc:sldChg chg="modSp">
        <pc:chgData name="Hollister, Jeff" userId="90904e2a-aa82-465e-9922-afce4bc6d524" providerId="ADAL" clId="{A48232B5-D8CC-4740-8A75-8904EEACC764}" dt="2019-11-11T00:24:33.292" v="336" actId="1035"/>
        <pc:sldMkLst>
          <pc:docMk/>
          <pc:sldMk cId="0" sldId="261"/>
        </pc:sldMkLst>
        <pc:spChg chg="mod">
          <ac:chgData name="Hollister, Jeff" userId="90904e2a-aa82-465e-9922-afce4bc6d524" providerId="ADAL" clId="{A48232B5-D8CC-4740-8A75-8904EEACC764}" dt="2019-11-11T00:24:33.292" v="336" actId="1035"/>
          <ac:spMkLst>
            <pc:docMk/>
            <pc:sldMk cId="0" sldId="261"/>
            <ac:spMk id="3" creationId="{00000000-0000-0000-0000-000000000000}"/>
          </ac:spMkLst>
        </pc:spChg>
      </pc:sldChg>
      <pc:sldChg chg="modSp">
        <pc:chgData name="Hollister, Jeff" userId="90904e2a-aa82-465e-9922-afce4bc6d524" providerId="ADAL" clId="{A48232B5-D8CC-4740-8A75-8904EEACC764}" dt="2019-11-12T00:57:45.363" v="344" actId="27636"/>
        <pc:sldMkLst>
          <pc:docMk/>
          <pc:sldMk cId="0" sldId="268"/>
        </pc:sldMkLst>
        <pc:spChg chg="mod">
          <ac:chgData name="Hollister, Jeff" userId="90904e2a-aa82-465e-9922-afce4bc6d524" providerId="ADAL" clId="{A48232B5-D8CC-4740-8A75-8904EEACC764}" dt="2019-11-12T00:57:45.363" v="344" actId="27636"/>
          <ac:spMkLst>
            <pc:docMk/>
            <pc:sldMk cId="0" sldId="268"/>
            <ac:spMk id="3" creationId="{00000000-0000-0000-0000-000000000000}"/>
          </ac:spMkLst>
        </pc:spChg>
      </pc:sldChg>
      <pc:sldChg chg="modSp">
        <pc:chgData name="Hollister, Jeff" userId="90904e2a-aa82-465e-9922-afce4bc6d524" providerId="ADAL" clId="{A48232B5-D8CC-4740-8A75-8904EEACC764}" dt="2019-11-12T01:01:50.472" v="357" actId="20577"/>
        <pc:sldMkLst>
          <pc:docMk/>
          <pc:sldMk cId="0" sldId="273"/>
        </pc:sldMkLst>
        <pc:spChg chg="mod">
          <ac:chgData name="Hollister, Jeff" userId="90904e2a-aa82-465e-9922-afce4bc6d524" providerId="ADAL" clId="{A48232B5-D8CC-4740-8A75-8904EEACC764}" dt="2019-11-12T01:01:50.472" v="357" actId="20577"/>
          <ac:spMkLst>
            <pc:docMk/>
            <pc:sldMk cId="0" sldId="273"/>
            <ac:spMk id="3" creationId="{00000000-0000-0000-0000-000000000000}"/>
          </ac:spMkLst>
        </pc:spChg>
        <pc:picChg chg="ord">
          <ac:chgData name="Hollister, Jeff" userId="90904e2a-aa82-465e-9922-afce4bc6d524" providerId="ADAL" clId="{A48232B5-D8CC-4740-8A75-8904EEACC764}" dt="2019-11-12T01:00:08.328" v="347" actId="167"/>
          <ac:picMkLst>
            <pc:docMk/>
            <pc:sldMk cId="0" sldId="273"/>
            <ac:picMk id="4" creationId="{4D4AE0B3-EF30-4144-A999-A483B4938B38}"/>
          </ac:picMkLst>
        </pc:picChg>
      </pc:sldChg>
      <pc:sldChg chg="modSp">
        <pc:chgData name="Hollister, Jeff" userId="90904e2a-aa82-465e-9922-afce4bc6d524" providerId="ADAL" clId="{A48232B5-D8CC-4740-8A75-8904EEACC764}" dt="2019-11-12T01:04:56.255" v="474" actId="1035"/>
        <pc:sldMkLst>
          <pc:docMk/>
          <pc:sldMk cId="0" sldId="278"/>
        </pc:sldMkLst>
        <pc:spChg chg="mod">
          <ac:chgData name="Hollister, Jeff" userId="90904e2a-aa82-465e-9922-afce4bc6d524" providerId="ADAL" clId="{A48232B5-D8CC-4740-8A75-8904EEACC764}" dt="2019-11-12T01:04:47.347" v="461" actId="14100"/>
          <ac:spMkLst>
            <pc:docMk/>
            <pc:sldMk cId="0" sldId="278"/>
            <ac:spMk id="3" creationId="{00000000-0000-0000-0000-000000000000}"/>
          </ac:spMkLst>
        </pc:spChg>
        <pc:picChg chg="mod">
          <ac:chgData name="Hollister, Jeff" userId="90904e2a-aa82-465e-9922-afce4bc6d524" providerId="ADAL" clId="{A48232B5-D8CC-4740-8A75-8904EEACC764}" dt="2019-11-12T01:04:56.255" v="474" actId="1035"/>
          <ac:picMkLst>
            <pc:docMk/>
            <pc:sldMk cId="0" sldId="278"/>
            <ac:picMk id="4" creationId="{14A3BDED-1543-483C-AB26-FD09524D0A5F}"/>
          </ac:picMkLst>
        </pc:picChg>
      </pc:sldChg>
      <pc:sldChg chg="addSp modSp">
        <pc:chgData name="Hollister, Jeff" userId="90904e2a-aa82-465e-9922-afce4bc6d524" providerId="ADAL" clId="{A48232B5-D8CC-4740-8A75-8904EEACC764}" dt="2019-11-12T01:09:55.252" v="481" actId="1076"/>
        <pc:sldMkLst>
          <pc:docMk/>
          <pc:sldMk cId="0" sldId="280"/>
        </pc:sldMkLst>
        <pc:spChg chg="add mod">
          <ac:chgData name="Hollister, Jeff" userId="90904e2a-aa82-465e-9922-afce4bc6d524" providerId="ADAL" clId="{A48232B5-D8CC-4740-8A75-8904EEACC764}" dt="2019-11-12T01:09:55.252" v="481" actId="1076"/>
          <ac:spMkLst>
            <pc:docMk/>
            <pc:sldMk cId="0" sldId="280"/>
            <ac:spMk id="7" creationId="{9E2FEF16-4D73-4DE1-A6F9-01B6231013B1}"/>
          </ac:spMkLst>
        </pc:spChg>
      </pc:sldChg>
      <pc:sldChg chg="addSp">
        <pc:chgData name="Hollister, Jeff" userId="90904e2a-aa82-465e-9922-afce4bc6d524" providerId="ADAL" clId="{A48232B5-D8CC-4740-8A75-8904EEACC764}" dt="2019-11-12T01:10:22.271" v="485"/>
        <pc:sldMkLst>
          <pc:docMk/>
          <pc:sldMk cId="0" sldId="283"/>
        </pc:sldMkLst>
        <pc:spChg chg="add">
          <ac:chgData name="Hollister, Jeff" userId="90904e2a-aa82-465e-9922-afce4bc6d524" providerId="ADAL" clId="{A48232B5-D8CC-4740-8A75-8904EEACC764}" dt="2019-11-12T01:10:22.271" v="485"/>
          <ac:spMkLst>
            <pc:docMk/>
            <pc:sldMk cId="0" sldId="283"/>
            <ac:spMk id="7" creationId="{99597F6B-FEE0-4F13-8A9F-79BDC5111FC5}"/>
          </ac:spMkLst>
        </pc:spChg>
      </pc:sldChg>
      <pc:sldChg chg="addSp">
        <pc:chgData name="Hollister, Jeff" userId="90904e2a-aa82-465e-9922-afce4bc6d524" providerId="ADAL" clId="{A48232B5-D8CC-4740-8A75-8904EEACC764}" dt="2019-11-12T01:10:03.392" v="482"/>
        <pc:sldMkLst>
          <pc:docMk/>
          <pc:sldMk cId="0" sldId="286"/>
        </pc:sldMkLst>
        <pc:spChg chg="add">
          <ac:chgData name="Hollister, Jeff" userId="90904e2a-aa82-465e-9922-afce4bc6d524" providerId="ADAL" clId="{A48232B5-D8CC-4740-8A75-8904EEACC764}" dt="2019-11-12T01:10:03.392" v="482"/>
          <ac:spMkLst>
            <pc:docMk/>
            <pc:sldMk cId="0" sldId="286"/>
            <ac:spMk id="7" creationId="{232AC96F-E9E2-42E6-83AF-BCF90F6A8897}"/>
          </ac:spMkLst>
        </pc:spChg>
      </pc:sldChg>
      <pc:sldChg chg="addSp">
        <pc:chgData name="Hollister, Jeff" userId="90904e2a-aa82-465e-9922-afce4bc6d524" providerId="ADAL" clId="{A48232B5-D8CC-4740-8A75-8904EEACC764}" dt="2019-11-12T01:10:08.351" v="483"/>
        <pc:sldMkLst>
          <pc:docMk/>
          <pc:sldMk cId="0" sldId="289"/>
        </pc:sldMkLst>
        <pc:spChg chg="add">
          <ac:chgData name="Hollister, Jeff" userId="90904e2a-aa82-465e-9922-afce4bc6d524" providerId="ADAL" clId="{A48232B5-D8CC-4740-8A75-8904EEACC764}" dt="2019-11-12T01:10:08.351" v="483"/>
          <ac:spMkLst>
            <pc:docMk/>
            <pc:sldMk cId="0" sldId="289"/>
            <ac:spMk id="8" creationId="{3B70C47F-E03A-402C-A2EF-999160DEDB90}"/>
          </ac:spMkLst>
        </pc:spChg>
      </pc:sldChg>
      <pc:sldChg chg="addSp">
        <pc:chgData name="Hollister, Jeff" userId="90904e2a-aa82-465e-9922-afce4bc6d524" providerId="ADAL" clId="{A48232B5-D8CC-4740-8A75-8904EEACC764}" dt="2019-11-12T01:10:11.697" v="484"/>
        <pc:sldMkLst>
          <pc:docMk/>
          <pc:sldMk cId="0" sldId="292"/>
        </pc:sldMkLst>
        <pc:spChg chg="add">
          <ac:chgData name="Hollister, Jeff" userId="90904e2a-aa82-465e-9922-afce4bc6d524" providerId="ADAL" clId="{A48232B5-D8CC-4740-8A75-8904EEACC764}" dt="2019-11-12T01:10:11.697" v="484"/>
          <ac:spMkLst>
            <pc:docMk/>
            <pc:sldMk cId="0" sldId="292"/>
            <ac:spMk id="7" creationId="{1C2E62C4-FF50-4A7C-BF52-E89A0E1D6234}"/>
          </ac:spMkLst>
        </pc:spChg>
      </pc:sldChg>
      <pc:sldChg chg="addSp delSp modSp add">
        <pc:chgData name="Hollister, Jeff" userId="90904e2a-aa82-465e-9922-afce4bc6d524" providerId="ADAL" clId="{A48232B5-D8CC-4740-8A75-8904EEACC764}" dt="2019-11-11T00:20:28.985" v="244" actId="12788"/>
        <pc:sldMkLst>
          <pc:docMk/>
          <pc:sldMk cId="1668064679" sldId="296"/>
        </pc:sldMkLst>
        <pc:spChg chg="del">
          <ac:chgData name="Hollister, Jeff" userId="90904e2a-aa82-465e-9922-afce4bc6d524" providerId="ADAL" clId="{A48232B5-D8CC-4740-8A75-8904EEACC764}" dt="2019-11-11T00:19:55.851" v="237" actId="478"/>
          <ac:spMkLst>
            <pc:docMk/>
            <pc:sldMk cId="1668064679" sldId="296"/>
            <ac:spMk id="3" creationId="{00000000-0000-0000-0000-000000000000}"/>
          </ac:spMkLst>
        </pc:spChg>
        <pc:spChg chg="del">
          <ac:chgData name="Hollister, Jeff" userId="90904e2a-aa82-465e-9922-afce4bc6d524" providerId="ADAL" clId="{A48232B5-D8CC-4740-8A75-8904EEACC764}" dt="2019-11-11T00:19:51.447" v="236" actId="478"/>
          <ac:spMkLst>
            <pc:docMk/>
            <pc:sldMk cId="1668064679" sldId="296"/>
            <ac:spMk id="4" creationId="{65345572-5F92-425D-995A-71CF2216FF90}"/>
          </ac:spMkLst>
        </pc:spChg>
        <pc:spChg chg="add del mod">
          <ac:chgData name="Hollister, Jeff" userId="90904e2a-aa82-465e-9922-afce4bc6d524" providerId="ADAL" clId="{A48232B5-D8CC-4740-8A75-8904EEACC764}" dt="2019-11-11T00:20:06.159" v="238" actId="478"/>
          <ac:spMkLst>
            <pc:docMk/>
            <pc:sldMk cId="1668064679" sldId="296"/>
            <ac:spMk id="6" creationId="{9DF689CF-6934-427A-8F34-C09DC07808ED}"/>
          </ac:spMkLst>
        </pc:spChg>
        <pc:spChg chg="add mod">
          <ac:chgData name="Hollister, Jeff" userId="90904e2a-aa82-465e-9922-afce4bc6d524" providerId="ADAL" clId="{A48232B5-D8CC-4740-8A75-8904EEACC764}" dt="2019-11-11T00:20:28.985" v="244" actId="12788"/>
          <ac:spMkLst>
            <pc:docMk/>
            <pc:sldMk cId="1668064679" sldId="296"/>
            <ac:spMk id="11" creationId="{39318AA5-008B-4384-B26B-163355012F0D}"/>
          </ac:spMkLst>
        </pc:spChg>
        <pc:picChg chg="del">
          <ac:chgData name="Hollister, Jeff" userId="90904e2a-aa82-465e-9922-afce4bc6d524" providerId="ADAL" clId="{A48232B5-D8CC-4740-8A75-8904EEACC764}" dt="2019-11-11T00:19:51.447" v="236" actId="478"/>
          <ac:picMkLst>
            <pc:docMk/>
            <pc:sldMk cId="1668064679" sldId="296"/>
            <ac:picMk id="7" creationId="{72978E09-CDDA-4C4D-A5E4-6B10292170E7}"/>
          </ac:picMkLst>
        </pc:picChg>
        <pc:picChg chg="del">
          <ac:chgData name="Hollister, Jeff" userId="90904e2a-aa82-465e-9922-afce4bc6d524" providerId="ADAL" clId="{A48232B5-D8CC-4740-8A75-8904EEACC764}" dt="2019-11-11T00:19:51.447" v="236" actId="478"/>
          <ac:picMkLst>
            <pc:docMk/>
            <pc:sldMk cId="1668064679" sldId="296"/>
            <ac:picMk id="8" creationId="{9D7DA19F-C36D-46EB-995A-F559CAE322CD}"/>
          </ac:picMkLst>
        </pc:picChg>
        <pc:picChg chg="mod">
          <ac:chgData name="Hollister, Jeff" userId="90904e2a-aa82-465e-9922-afce4bc6d524" providerId="ADAL" clId="{A48232B5-D8CC-4740-8A75-8904EEACC764}" dt="2019-11-11T00:20:28.985" v="244" actId="12788"/>
          <ac:picMkLst>
            <pc:docMk/>
            <pc:sldMk cId="1668064679" sldId="296"/>
            <ac:picMk id="9" creationId="{C856DA63-DA30-4D91-9298-EB0E80BD94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EE5FD-0466-4A5A-86F6-3625D23A5D40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0B3E9-9C2C-4DC8-AAB2-4B7990D6F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05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1E0579A-F3AC-4964-96E7-A171BCF22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3"/>
            <a:ext cx="9144000" cy="6856507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 anchor="b"/>
          <a:lstStyle>
            <a:lvl1pPr algn="l">
              <a:lnSpc>
                <a:spcPct val="90000"/>
              </a:lnSpc>
              <a:defRPr sz="3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/>
          <a:lstStyle>
            <a:lvl1pPr marL="0" indent="0">
              <a:lnSpc>
                <a:spcPct val="70000"/>
              </a:lnSpc>
              <a:buFont typeface="Times" pitchFamily="1" charset="0"/>
              <a:buNone/>
              <a:defRPr sz="2400" i="1">
                <a:solidFill>
                  <a:schemeClr val="bg1"/>
                </a:solidFill>
                <a:latin typeface="Times New Roman" pitchFamily="1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5225148"/>
          </a:xfrm>
          <a:prstGeom prst="rect">
            <a:avLst/>
          </a:prstGeom>
        </p:spPr>
        <p:txBody>
          <a:bodyPr>
            <a:normAutofit/>
          </a:bodyPr>
          <a:lstStyle>
            <a:lvl1pPr marL="5715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4FF2CD-BA5E-4F5E-9E46-CE56402EFD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CA70B621-2899-4FD6-A421-16CF4EA38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9239737-B420-4996-9ED1-EC20511DB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F8BC1-8D13-42CA-86FE-674C1FD88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0682852-896F-4D03-80A4-C3B400458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733554"/>
            <a:ext cx="78867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07F6EC-8D7E-407F-8BC8-2DDB31176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613279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DD9F59-37FD-42C3-8CE9-D4D078CB1A9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ED5DD51-C96C-47C3-ABA9-E8A22C1CD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CA5BF17-E2D6-44AC-9BB4-5447155E0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63442A2-FB29-49C4-B1F2-A2EE588F8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6F377F-A4EE-4D75-9EC1-AF1F92F2A2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76D06B0-0C87-4786-B61E-E14E3966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60F17D1-2328-435E-AB9E-8531B9F6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U.S. Environmental Protection Agency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C5FB7E-0D87-411F-AE05-3A243160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A7091F4-5FFD-438F-A212-EB5315A204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DC11A-900E-4BEA-937D-8D0539617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5182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1FDCF-9805-4A9C-9704-41DBE522E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90F7E-7020-4B63-BAF6-BE63EAA4A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cran.r-project.org/package=LAGOSN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hollister.jeff@epa.gov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marL="0" lvl="0" indent="0">
              <a:buNone/>
            </a:pPr>
            <a:r>
              <a:t>Increasing productivity amid stable nutrient regmines in Rhode Island Lakes and Reservoirs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1045796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marL="0" lvl="0" indent="0">
              <a:buNone/>
            </a:pPr>
            <a:r>
              <a:rPr dirty="0"/>
              <a:t>NALMS 2019</a:t>
            </a:r>
            <a:br>
              <a:rPr lang="en-US" dirty="0"/>
            </a:br>
            <a:r>
              <a:rPr dirty="0"/>
              <a:t>Burlington VT</a:t>
            </a:r>
            <a:br>
              <a:rPr dirty="0"/>
            </a:br>
            <a:br>
              <a:rPr dirty="0"/>
            </a:b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sz="2800" dirty="0"/>
              <a:t>Jeff Hollister, Q Kellogg, Betty Kreakie, Stephen Shivers, Elizabeth Herron, Linda Green, Bryan Milstead, and Art Gold</a:t>
            </a:r>
          </a:p>
        </p:txBody>
      </p:sp>
      <p:sp>
        <p:nvSpPr>
          <p:cNvPr id="2" name=" 1"/>
          <p:cNvSpPr/>
          <p:nvPr/>
        </p:nvSpPr>
        <p:spPr/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 err="1"/>
              <a:t>LAke</a:t>
            </a:r>
            <a:r>
              <a:rPr dirty="0"/>
              <a:t> </a:t>
            </a:r>
            <a:r>
              <a:rPr dirty="0" err="1"/>
              <a:t>mult</a:t>
            </a:r>
            <a:r>
              <a:rPr dirty="0"/>
              <a:t>-scaled </a:t>
            </a:r>
            <a:r>
              <a:rPr dirty="0" err="1"/>
              <a:t>GeOSpatial</a:t>
            </a:r>
            <a:r>
              <a:rPr dirty="0"/>
              <a:t> and </a:t>
            </a:r>
            <a:r>
              <a:rPr dirty="0" err="1"/>
              <a:t>temoporal</a:t>
            </a:r>
            <a:r>
              <a:rPr dirty="0"/>
              <a:t>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84639" y="1156189"/>
            <a:ext cx="9284677" cy="5225148"/>
          </a:xfrm>
        </p:spPr>
        <p:txBody>
          <a:bodyPr>
            <a:normAutofit/>
          </a:bodyPr>
          <a:lstStyle/>
          <a:p>
            <a:pPr lvl="1"/>
            <a:r>
              <a:rPr dirty="0" err="1"/>
              <a:t>Soranno</a:t>
            </a:r>
            <a:r>
              <a:rPr dirty="0"/>
              <a:t> et al (2017). LAGOS-NE: a multi-scaled geospatial and temporal database of lake ecological context and water quality for thousands of US lakes. </a:t>
            </a:r>
            <a:r>
              <a:rPr dirty="0" err="1"/>
              <a:t>Gigascience</a:t>
            </a:r>
            <a:r>
              <a:rPr dirty="0"/>
              <a:t>, 6(12)</a:t>
            </a:r>
          </a:p>
          <a:p>
            <a:pPr lvl="1"/>
            <a:r>
              <a:rPr dirty="0" err="1"/>
              <a:t>Stachelek</a:t>
            </a:r>
            <a:r>
              <a:rPr dirty="0"/>
              <a:t> and Oliver (2017). LAGOSNE: Interface to the lake multi-scaled geospatial and temporal database. R package version 1.1.0. </a:t>
            </a:r>
            <a:r>
              <a:rPr dirty="0">
                <a:hlinkClick r:id="rId2"/>
              </a:rPr>
              <a:t>https://cran.r-project.org/package=LAGOSNE</a:t>
            </a:r>
            <a:br>
              <a:rPr lang="en-US" dirty="0">
                <a:hlinkClick r:id="rId2"/>
              </a:rPr>
            </a:br>
            <a:endParaRPr dirty="0">
              <a:hlinkClick r:id="rId2"/>
            </a:endParaRPr>
          </a:p>
          <a:p>
            <a:pPr lvl="1"/>
            <a:r>
              <a:rPr sz="2800" dirty="0"/>
              <a:t>17 States: </a:t>
            </a:r>
            <a:endParaRPr lang="en-US" sz="2800" dirty="0"/>
          </a:p>
          <a:p>
            <a:pPr lvl="2"/>
            <a:r>
              <a:rPr sz="2400" dirty="0"/>
              <a:t>CT, IL, IN, IA, ME, MA, MI, </a:t>
            </a:r>
            <a:br>
              <a:rPr lang="en-US" sz="2400" dirty="0"/>
            </a:br>
            <a:r>
              <a:rPr sz="2400" dirty="0"/>
              <a:t>MN, MO, NH, NJ, NY, OH, </a:t>
            </a:r>
            <a:br>
              <a:rPr lang="en-US" sz="2400" dirty="0"/>
            </a:br>
            <a:r>
              <a:rPr sz="2400" dirty="0"/>
              <a:t>PA, RI, VT, WI</a:t>
            </a:r>
          </a:p>
          <a:p>
            <a:pPr lvl="1"/>
            <a:r>
              <a:rPr sz="2800" dirty="0"/>
              <a:t>~ 50,000 Lakes</a:t>
            </a:r>
            <a:endParaRPr dirty="0"/>
          </a:p>
        </p:txBody>
      </p:sp>
      <p:pic>
        <p:nvPicPr>
          <p:cNvPr id="4" name="Picture 3" descr="figures/gix101fig1.jpeg">
            <a:extLst>
              <a:ext uri="{FF2B5EF4-FFF2-40B4-BE49-F238E27FC236}">
                <a16:creationId xmlns:a16="http://schemas.microsoft.com/office/drawing/2014/main" id="{4B83F70D-1AF3-44A6-8089-AFA82C02E61B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0" y="3429000"/>
            <a:ext cx="4267704" cy="327855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DD78C-5727-42FC-A904-CD7A22587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 err="1"/>
              <a:t>LAke</a:t>
            </a:r>
            <a:r>
              <a:rPr dirty="0"/>
              <a:t> </a:t>
            </a:r>
            <a:r>
              <a:rPr dirty="0" err="1"/>
              <a:t>mult</a:t>
            </a:r>
            <a:r>
              <a:rPr dirty="0"/>
              <a:t>-scaled </a:t>
            </a:r>
            <a:r>
              <a:rPr dirty="0" err="1"/>
              <a:t>GeOSpatial</a:t>
            </a:r>
            <a:r>
              <a:rPr dirty="0"/>
              <a:t> and </a:t>
            </a:r>
            <a:r>
              <a:rPr dirty="0" err="1"/>
              <a:t>temoporal</a:t>
            </a:r>
            <a:r>
              <a:rPr dirty="0"/>
              <a:t> database</a:t>
            </a:r>
            <a:r>
              <a:rPr lang="en-US" dirty="0"/>
              <a:t>:</a:t>
            </a:r>
            <a:r>
              <a:rPr dirty="0"/>
              <a:t> </a:t>
            </a:r>
            <a:br>
              <a:rPr lang="en-US" dirty="0"/>
            </a:br>
            <a:r>
              <a:rPr sz="3100" dirty="0"/>
              <a:t>Filtered for Trend Analysis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876" y="1523509"/>
            <a:ext cx="8229600" cy="5225148"/>
          </a:xfrm>
        </p:spPr>
        <p:txBody>
          <a:bodyPr/>
          <a:lstStyle/>
          <a:p>
            <a:pPr lvl="1"/>
            <a:r>
              <a:rPr dirty="0"/>
              <a:t>Parameters: Total Nitrogen, Total Phosphorus, N:P, Chlorophyll</a:t>
            </a:r>
          </a:p>
          <a:p>
            <a:pPr lvl="2"/>
            <a:r>
              <a:rPr dirty="0"/>
              <a:t>Temperature data not currently available</a:t>
            </a:r>
          </a:p>
          <a:p>
            <a:pPr lvl="1"/>
            <a:r>
              <a:rPr dirty="0"/>
              <a:t>Years: 1993 to 2016</a:t>
            </a:r>
          </a:p>
          <a:p>
            <a:pPr lvl="1"/>
            <a:r>
              <a:rPr dirty="0"/>
              <a:t>Months: May through October</a:t>
            </a:r>
          </a:p>
          <a:p>
            <a:pPr lvl="1"/>
            <a:r>
              <a:rPr dirty="0"/>
              <a:t>Depths: &lt;= 2 meters</a:t>
            </a:r>
          </a:p>
          <a:p>
            <a:pPr lvl="1"/>
            <a:r>
              <a:rPr dirty="0"/>
              <a:t>Sites: At least 10 years of data</a:t>
            </a:r>
          </a:p>
          <a:p>
            <a:pPr lvl="1"/>
            <a:r>
              <a:rPr dirty="0"/>
              <a:t>Total of 1482 Sites</a:t>
            </a:r>
          </a:p>
          <a:p>
            <a:pPr lvl="2"/>
            <a:r>
              <a:rPr dirty="0"/>
              <a:t>637 with chlorophyll and phosphorus</a:t>
            </a:r>
          </a:p>
          <a:p>
            <a:pPr lvl="2"/>
            <a:r>
              <a:rPr dirty="0"/>
              <a:t>377 with only chlorophyll</a:t>
            </a:r>
          </a:p>
          <a:p>
            <a:pPr lvl="2"/>
            <a:r>
              <a:rPr dirty="0"/>
              <a:t>275 with only phosphorus</a:t>
            </a:r>
          </a:p>
          <a:p>
            <a:pPr lvl="2"/>
            <a:r>
              <a:rPr dirty="0"/>
              <a:t>161 with all variables (except temperature)</a:t>
            </a:r>
          </a:p>
          <a:p>
            <a:pPr lvl="2"/>
            <a:r>
              <a:rPr dirty="0"/>
              <a:t>25 with chlorophyll and nitrogen</a:t>
            </a:r>
          </a:p>
          <a:p>
            <a:pPr lvl="2"/>
            <a:r>
              <a:rPr dirty="0"/>
              <a:t>7 with other combination of nutrients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9AE80-CCD0-41F4-BCA3-71C778A33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Analysis: Site-specific z-scores and yearly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000126"/>
            <a:ext cx="9144000" cy="5225148"/>
          </a:xfrm>
        </p:spPr>
        <p:txBody>
          <a:bodyPr/>
          <a:lstStyle/>
          <a:p>
            <a:pPr lvl="1"/>
            <a:r>
              <a:rPr lang="en-US" sz="2000" dirty="0"/>
              <a:t>Similar to temperature anomalies used to look at global temperature change</a:t>
            </a:r>
          </a:p>
          <a:p>
            <a:pPr lvl="1"/>
            <a:r>
              <a:rPr sz="2000" dirty="0"/>
              <a:t>Calculate average yearly z-score</a:t>
            </a:r>
          </a:p>
          <a:p>
            <a:pPr lvl="1"/>
            <a:r>
              <a:rPr sz="2000" dirty="0"/>
              <a:t>Look for monotonic yearly trend</a:t>
            </a:r>
          </a:p>
          <a:p>
            <a:pPr lvl="2"/>
            <a:r>
              <a:rPr dirty="0"/>
              <a:t>Slope of regression line</a:t>
            </a:r>
          </a:p>
        </p:txBody>
      </p:sp>
      <p:pic>
        <p:nvPicPr>
          <p:cNvPr id="4" name="Picture 3" descr="figures/z-score_schematic.jpg">
            <a:extLst>
              <a:ext uri="{FF2B5EF4-FFF2-40B4-BE49-F238E27FC236}">
                <a16:creationId xmlns:a16="http://schemas.microsoft.com/office/drawing/2014/main" id="{14A3BDED-1543-483C-AB26-FD09524D0A5F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92958" y="2345941"/>
            <a:ext cx="6558084" cy="43756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3B726-7756-4A5D-8DF0-01C696715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Results: Nitrogen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5225148"/>
          </a:xfrm>
        </p:spPr>
        <p:txBody>
          <a:bodyPr/>
          <a:lstStyle/>
          <a:p>
            <a:pPr lvl="1"/>
            <a:r>
              <a:rPr dirty="0"/>
              <a:t>RI: Increasing but driven by low years in 1993 and 1994</a:t>
            </a:r>
          </a:p>
          <a:p>
            <a:pPr lvl="2"/>
            <a:r>
              <a:rPr dirty="0"/>
              <a:t>Without those years slope = 0.01 and p-value = 0.06</a:t>
            </a:r>
          </a:p>
          <a:p>
            <a:pPr lvl="1"/>
            <a:r>
              <a:rPr dirty="0"/>
              <a:t>LAGOSNE: Static</a:t>
            </a:r>
          </a:p>
        </p:txBody>
      </p:sp>
      <p:pic>
        <p:nvPicPr>
          <p:cNvPr id="4" name="Picture 3" descr="figures/ww_tn_trends.jpg">
            <a:extLst>
              <a:ext uri="{FF2B5EF4-FFF2-40B4-BE49-F238E27FC236}">
                <a16:creationId xmlns:a16="http://schemas.microsoft.com/office/drawing/2014/main" id="{C3EE8A52-B4DE-4151-ABD1-E8A07E6C6DA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443283"/>
            <a:ext cx="45720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gures/lagos_tn_trends.jpg">
            <a:extLst>
              <a:ext uri="{FF2B5EF4-FFF2-40B4-BE49-F238E27FC236}">
                <a16:creationId xmlns:a16="http://schemas.microsoft.com/office/drawing/2014/main" id="{8E1F0B5C-F9BC-49A9-A3A2-2F10EA3B53F4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0" y="2443283"/>
            <a:ext cx="45720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FEBB1-8E47-40DE-8F58-7BA820131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2FEF16-4D73-4DE1-A6F9-01B6231013B1}"/>
              </a:ext>
            </a:extLst>
          </p:cNvPr>
          <p:cNvSpPr txBox="1"/>
          <p:nvPr/>
        </p:nvSpPr>
        <p:spPr>
          <a:xfrm>
            <a:off x="865546" y="6108756"/>
            <a:ext cx="7412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Points are averages and ranges are standard deviations with blue indicating an average below the long-term mean and red indicating an average above the long-term mean.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Results: Phosphorus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RI: Static</a:t>
            </a:r>
          </a:p>
          <a:p>
            <a:pPr lvl="1"/>
            <a:r>
              <a:t>LAGOSNE: Static</a:t>
            </a:r>
          </a:p>
        </p:txBody>
      </p:sp>
      <p:pic>
        <p:nvPicPr>
          <p:cNvPr id="4" name="Picture 3" descr="figures/ww_tp_trends.jpg">
            <a:extLst>
              <a:ext uri="{FF2B5EF4-FFF2-40B4-BE49-F238E27FC236}">
                <a16:creationId xmlns:a16="http://schemas.microsoft.com/office/drawing/2014/main" id="{A2775462-DC20-46C1-AB9D-2E169C80669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448178"/>
            <a:ext cx="45720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gures/lagos_tp_trends.jpg">
            <a:extLst>
              <a:ext uri="{FF2B5EF4-FFF2-40B4-BE49-F238E27FC236}">
                <a16:creationId xmlns:a16="http://schemas.microsoft.com/office/drawing/2014/main" id="{C68AF5D9-7F9A-4D75-B152-560A9DE53872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0" y="2448178"/>
            <a:ext cx="45720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0F136-44DC-427A-A6D2-B2FC48C0D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97F6B-FEE0-4F13-8A9F-79BDC5111FC5}"/>
              </a:ext>
            </a:extLst>
          </p:cNvPr>
          <p:cNvSpPr txBox="1"/>
          <p:nvPr/>
        </p:nvSpPr>
        <p:spPr>
          <a:xfrm>
            <a:off x="865546" y="6108756"/>
            <a:ext cx="7412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Points are averages and ranges are standard deviations with blue indicating an average below the long-term mean and red indicating an average above the long-term mean.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Results: N:P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RI: Static</a:t>
            </a:r>
          </a:p>
          <a:p>
            <a:pPr lvl="1"/>
            <a:r>
              <a:t>LAGOSNE: Static</a:t>
            </a:r>
          </a:p>
        </p:txBody>
      </p:sp>
      <p:pic>
        <p:nvPicPr>
          <p:cNvPr id="4" name="Picture 3" descr="figures/ww_np_trends.jpg">
            <a:extLst>
              <a:ext uri="{FF2B5EF4-FFF2-40B4-BE49-F238E27FC236}">
                <a16:creationId xmlns:a16="http://schemas.microsoft.com/office/drawing/2014/main" id="{8A6FCD2D-D1AB-4AED-99AF-D8D512038C1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444741"/>
            <a:ext cx="45720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gures/lagos_np_trends.jpg">
            <a:extLst>
              <a:ext uri="{FF2B5EF4-FFF2-40B4-BE49-F238E27FC236}">
                <a16:creationId xmlns:a16="http://schemas.microsoft.com/office/drawing/2014/main" id="{A2233F64-8278-46B4-A674-7384FAE36C1D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0" y="2444741"/>
            <a:ext cx="45720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8CBA-F1CF-480B-B4B4-5DDC63011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AC96F-E9E2-42E6-83AF-BCF90F6A8897}"/>
              </a:ext>
            </a:extLst>
          </p:cNvPr>
          <p:cNvSpPr txBox="1"/>
          <p:nvPr/>
        </p:nvSpPr>
        <p:spPr>
          <a:xfrm>
            <a:off x="865546" y="6108756"/>
            <a:ext cx="7412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Points are averages and ranges are standard deviations with blue indicating an average below the long-term mean and red indicating an average above the long-term mean.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Results: Chlorophyll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RI: Increasing</a:t>
            </a:r>
          </a:p>
          <a:p>
            <a:pPr lvl="1"/>
            <a:r>
              <a:t>LAGOSNE: Static</a:t>
            </a:r>
          </a:p>
        </p:txBody>
      </p:sp>
      <p:pic>
        <p:nvPicPr>
          <p:cNvPr id="4" name="Picture 3" descr="figures/ww_chla_trends.jpg">
            <a:extLst>
              <a:ext uri="{FF2B5EF4-FFF2-40B4-BE49-F238E27FC236}">
                <a16:creationId xmlns:a16="http://schemas.microsoft.com/office/drawing/2014/main" id="{A297E9F4-FDC0-4CF7-9A3D-1176999760E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17584" y="2445239"/>
            <a:ext cx="45720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gures/lagos_chla_trends.jpg">
            <a:extLst>
              <a:ext uri="{FF2B5EF4-FFF2-40B4-BE49-F238E27FC236}">
                <a16:creationId xmlns:a16="http://schemas.microsoft.com/office/drawing/2014/main" id="{578137BC-2153-427E-92D2-ABEA861E9D1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54416" y="2445239"/>
            <a:ext cx="45720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A9B68-6434-4F86-9893-B270BD459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0C47F-E03A-402C-A2EF-999160DEDB90}"/>
              </a:ext>
            </a:extLst>
          </p:cNvPr>
          <p:cNvSpPr txBox="1"/>
          <p:nvPr/>
        </p:nvSpPr>
        <p:spPr>
          <a:xfrm>
            <a:off x="865546" y="6108756"/>
            <a:ext cx="7412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Points are averages and ranges are standard deviations with blue indicating an average below the long-term mean and red indicating an average above the long-term mean.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Results: Temperature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RI: Increasing</a:t>
            </a:r>
          </a:p>
          <a:p>
            <a:pPr lvl="1"/>
            <a:r>
              <a:t>LAGOSNE: NA</a:t>
            </a:r>
          </a:p>
        </p:txBody>
      </p:sp>
      <p:pic>
        <p:nvPicPr>
          <p:cNvPr id="5" name="Picture 4" descr="figures/ww_temp_trends.jpg">
            <a:extLst>
              <a:ext uri="{FF2B5EF4-FFF2-40B4-BE49-F238E27FC236}">
                <a16:creationId xmlns:a16="http://schemas.microsoft.com/office/drawing/2014/main" id="{91B4C079-8543-4EFD-9B9E-4B7E9FD107C5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86000" y="2445239"/>
            <a:ext cx="45720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F668A-B6E2-415D-8BC3-C90A47D91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E62C4-FF50-4A7C-BF52-E89A0E1D6234}"/>
              </a:ext>
            </a:extLst>
          </p:cNvPr>
          <p:cNvSpPr txBox="1"/>
          <p:nvPr/>
        </p:nvSpPr>
        <p:spPr>
          <a:xfrm>
            <a:off x="865546" y="6108756"/>
            <a:ext cx="7412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Points are averages and ranges are standard deviations with blue indicating an average below the long-term mean and red indicating an average above the long-term mean.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In Rhode Island</a:t>
            </a:r>
          </a:p>
          <a:p>
            <a:pPr lvl="1"/>
            <a:r>
              <a:t>More chlorophyll</a:t>
            </a:r>
          </a:p>
          <a:p>
            <a:pPr lvl="1"/>
            <a:r>
              <a:t>More heat</a:t>
            </a:r>
          </a:p>
          <a:p>
            <a:pPr lvl="1"/>
            <a:r>
              <a:t>Nutrients not changing much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Within the Northeast</a:t>
            </a:r>
          </a:p>
          <a:p>
            <a:pPr lvl="1"/>
            <a:r>
              <a:t>Stasis</a:t>
            </a:r>
          </a:p>
          <a:p>
            <a:pPr lvl="2"/>
            <a:r>
              <a:t>Our results concur with Oliver et al. (2017)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67B86-E851-4338-8648-73CD20E83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Thank you and Questions</a:t>
            </a:r>
          </a:p>
        </p:txBody>
      </p:sp>
      <p:pic>
        <p:nvPicPr>
          <p:cNvPr id="3" name="Picture 1" descr="figures/yawgoo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5511" y="2631830"/>
            <a:ext cx="7112977" cy="399556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DD52C-44BB-45C1-BCF2-CBA293632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014DD8-CFB7-465D-8B83-A4432D3153DA}"/>
              </a:ext>
            </a:extLst>
          </p:cNvPr>
          <p:cNvSpPr txBox="1"/>
          <p:nvPr/>
        </p:nvSpPr>
        <p:spPr>
          <a:xfrm>
            <a:off x="3328422" y="984738"/>
            <a:ext cx="246150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Jeff Hollister</a:t>
            </a:r>
          </a:p>
          <a:p>
            <a:r>
              <a:rPr lang="en-US" sz="2000" dirty="0">
                <a:hlinkClick r:id="rId3"/>
              </a:rPr>
              <a:t>hollister.jeff@epa.gov</a:t>
            </a:r>
            <a:endParaRPr lang="en-US" sz="2000" dirty="0"/>
          </a:p>
          <a:p>
            <a:r>
              <a:rPr lang="en-US" sz="2000" dirty="0"/>
              <a:t>401 782 9655</a:t>
            </a:r>
          </a:p>
          <a:p>
            <a:r>
              <a:rPr lang="en-US" sz="2000" dirty="0"/>
              <a:t>@</a:t>
            </a:r>
            <a:r>
              <a:rPr lang="en-US" sz="2000" dirty="0" err="1"/>
              <a:t>jhollist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gures/tn_tp_chla_plot.jpg">
            <a:extLst>
              <a:ext uri="{FF2B5EF4-FFF2-40B4-BE49-F238E27FC236}">
                <a16:creationId xmlns:a16="http://schemas.microsoft.com/office/drawing/2014/main" id="{9D7DA19F-C36D-46EB-995A-F559CAE322C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02814" y="2015135"/>
            <a:ext cx="4541186" cy="34058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What drives changes in lake productivity?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727" y="624264"/>
            <a:ext cx="4044462" cy="1697121"/>
          </a:xfrm>
        </p:spPr>
        <p:txBody>
          <a:bodyPr/>
          <a:lstStyle/>
          <a:p>
            <a:pPr lvl="1"/>
            <a:r>
              <a:rPr dirty="0"/>
              <a:t>Nutrients</a:t>
            </a:r>
          </a:p>
          <a:p>
            <a:pPr lvl="1"/>
            <a:r>
              <a:rPr dirty="0"/>
              <a:t>Temperature</a:t>
            </a:r>
          </a:p>
          <a:p>
            <a:pPr lvl="1"/>
            <a:r>
              <a:rPr dirty="0"/>
              <a:t>Other things</a:t>
            </a:r>
          </a:p>
        </p:txBody>
      </p:sp>
      <p:pic>
        <p:nvPicPr>
          <p:cNvPr id="7" name="Picture 6" descr="figures/es-2016-02575v_0006.jpeg">
            <a:extLst>
              <a:ext uri="{FF2B5EF4-FFF2-40B4-BE49-F238E27FC236}">
                <a16:creationId xmlns:a16="http://schemas.microsoft.com/office/drawing/2014/main" id="{72978E09-CDDA-4C4D-A5E4-6B10292170E7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2212" y="2007284"/>
            <a:ext cx="4510602" cy="311049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13ECA4-FF9E-4072-998B-BC2004D1B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345572-5F92-425D-995A-71CF2216FF90}"/>
              </a:ext>
            </a:extLst>
          </p:cNvPr>
          <p:cNvSpPr txBox="1"/>
          <p:nvPr/>
        </p:nvSpPr>
        <p:spPr>
          <a:xfrm>
            <a:off x="-29373" y="5285214"/>
            <a:ext cx="4753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Paerl</a:t>
            </a:r>
            <a:r>
              <a:rPr lang="en-US" sz="1200" dirty="0"/>
              <a:t> et al. 2016. It Takes Two to Tango: When and Where Dual Nutrient (N &amp; P) Reductions Are Needed to Protect Lakes and Downstream Ecosystems.  Environ. Sci. </a:t>
            </a:r>
            <a:r>
              <a:rPr lang="en-US" sz="1200" dirty="0" err="1"/>
              <a:t>Tehnol</a:t>
            </a:r>
            <a:r>
              <a:rPr lang="en-US" sz="1200" dirty="0"/>
              <a:t>. 50:20.  https://doi.org/10.1021/acs.est.6b02575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igures/temp_chla_plot.jpg">
            <a:extLst>
              <a:ext uri="{FF2B5EF4-FFF2-40B4-BE49-F238E27FC236}">
                <a16:creationId xmlns:a16="http://schemas.microsoft.com/office/drawing/2014/main" id="{C856DA63-DA30-4D91-9298-EB0E80BD9419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7689" y="2416914"/>
            <a:ext cx="5528623" cy="414646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What drives changes in lake productivity?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13ECA4-FF9E-4072-998B-BC2004D1B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9318AA5-008B-4384-B26B-163355012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9769" y="1028476"/>
            <a:ext cx="4044462" cy="1697121"/>
          </a:xfrm>
        </p:spPr>
        <p:txBody>
          <a:bodyPr/>
          <a:lstStyle/>
          <a:p>
            <a:pPr lvl="1"/>
            <a:r>
              <a:rPr dirty="0"/>
              <a:t>Nutrients</a:t>
            </a:r>
          </a:p>
          <a:p>
            <a:pPr lvl="1"/>
            <a:r>
              <a:rPr dirty="0"/>
              <a:t>Temperature</a:t>
            </a:r>
          </a:p>
          <a:p>
            <a:pPr lvl="1"/>
            <a:r>
              <a:rPr dirty="0"/>
              <a:t>Other things</a:t>
            </a:r>
          </a:p>
        </p:txBody>
      </p:sp>
    </p:spTree>
    <p:extLst>
      <p:ext uri="{BB962C8B-B14F-4D97-AF65-F5344CB8AC3E}">
        <p14:creationId xmlns:p14="http://schemas.microsoft.com/office/powerpoint/2010/main" val="1668064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The management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6776"/>
            <a:ext cx="8229600" cy="5225148"/>
          </a:xfrm>
        </p:spPr>
        <p:txBody>
          <a:bodyPr/>
          <a:lstStyle/>
          <a:p>
            <a:pPr lvl="1"/>
            <a:r>
              <a:rPr dirty="0"/>
              <a:t>Desire to reduce and manage nutrient pollution</a:t>
            </a:r>
          </a:p>
          <a:p>
            <a:pPr lvl="1"/>
            <a:r>
              <a:rPr dirty="0"/>
              <a:t>Phosphorus Bans</a:t>
            </a:r>
          </a:p>
          <a:p>
            <a:pPr lvl="1"/>
            <a:r>
              <a:rPr dirty="0"/>
              <a:t>Nutrient Criteria</a:t>
            </a:r>
          </a:p>
          <a:p>
            <a:pPr lvl="1"/>
            <a:r>
              <a:rPr dirty="0"/>
              <a:t>Enacted piecemeal over last ~20 years</a:t>
            </a:r>
          </a:p>
          <a:p>
            <a:pPr lvl="1"/>
            <a:r>
              <a:rPr dirty="0"/>
              <a:t>Do the data show any change?</a:t>
            </a:r>
          </a:p>
        </p:txBody>
      </p:sp>
      <p:pic>
        <p:nvPicPr>
          <p:cNvPr id="4" name="Picture 3" descr="figures/green_lake.png">
            <a:extLst>
              <a:ext uri="{FF2B5EF4-FFF2-40B4-BE49-F238E27FC236}">
                <a16:creationId xmlns:a16="http://schemas.microsoft.com/office/drawing/2014/main" id="{F3F7711C-13FA-4F44-95C1-887177A163DB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8989" y="3200400"/>
            <a:ext cx="3266029" cy="365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gures/not_green_lake.png">
            <a:extLst>
              <a:ext uri="{FF2B5EF4-FFF2-40B4-BE49-F238E27FC236}">
                <a16:creationId xmlns:a16="http://schemas.microsoft.com/office/drawing/2014/main" id="{62D315C3-537E-436D-B8C9-0098296325D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1346" y="3200400"/>
            <a:ext cx="3283827" cy="365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0DD5E-069D-44B9-ABDA-F91011B6C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Stasis in Northeast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1144464"/>
          </a:xfrm>
        </p:spPr>
        <p:txBody>
          <a:bodyPr/>
          <a:lstStyle/>
          <a:p>
            <a:pPr lvl="1"/>
            <a:r>
              <a:rPr dirty="0"/>
              <a:t>Oliver et al (2017) Unexpected stasis in a changing world: Lake nutrient and chlorophyll trends since 1990. Global Change Biology. DOI: 10.1111/gcb.13810</a:t>
            </a:r>
          </a:p>
        </p:txBody>
      </p:sp>
      <p:pic>
        <p:nvPicPr>
          <p:cNvPr id="4" name="Picture 3" descr="figures/10.1111-gcb.13810Figure138100001.jpg">
            <a:extLst>
              <a:ext uri="{FF2B5EF4-FFF2-40B4-BE49-F238E27FC236}">
                <a16:creationId xmlns:a16="http://schemas.microsoft.com/office/drawing/2014/main" id="{6E37072F-8F50-4C4A-A4DA-72AFDB1311D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25226" y="2268415"/>
            <a:ext cx="5893547" cy="442016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57050F-31F0-4E02-9A12-CE2AEBFB7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But change at other scales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Mathews et al (2018) Is Vermont losing its oligotrophic lakes?. LakeLine. 38-2.</a:t>
            </a:r>
          </a:p>
          <a:p>
            <a:pPr lvl="1"/>
            <a:r>
              <a:t>Rhode Island?</a:t>
            </a:r>
          </a:p>
        </p:txBody>
      </p:sp>
      <p:pic>
        <p:nvPicPr>
          <p:cNvPr id="4" name="Picture 3" descr="figures/mathews_vt_olgio_lakeline_fig2.jpg">
            <a:extLst>
              <a:ext uri="{FF2B5EF4-FFF2-40B4-BE49-F238E27FC236}">
                <a16:creationId xmlns:a16="http://schemas.microsoft.com/office/drawing/2014/main" id="{11881F1B-C394-4C67-9B32-D00F1B68508C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53307" y="2480408"/>
            <a:ext cx="6037385" cy="410143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23B2C-4B81-42FD-9C6A-729B1465E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URI Watershed Watch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14300" y="1787943"/>
            <a:ext cx="5512777" cy="3360126"/>
          </a:xfrm>
        </p:spPr>
        <p:txBody>
          <a:bodyPr>
            <a:normAutofit/>
          </a:bodyPr>
          <a:lstStyle/>
          <a:p>
            <a:pPr lvl="1"/>
            <a:r>
              <a:rPr dirty="0"/>
              <a:t>Volunteer monitoring program</a:t>
            </a:r>
          </a:p>
          <a:p>
            <a:pPr lvl="1"/>
            <a:r>
              <a:rPr dirty="0"/>
              <a:t>Started in 1988 with 14 lakes</a:t>
            </a:r>
          </a:p>
          <a:p>
            <a:pPr lvl="1"/>
            <a:r>
              <a:rPr dirty="0"/>
              <a:t>Now</a:t>
            </a:r>
            <a:endParaRPr lang="en-US" dirty="0"/>
          </a:p>
          <a:p>
            <a:pPr lvl="2"/>
            <a:r>
              <a:rPr lang="en-US" dirty="0"/>
              <a:t>~400 volunteers</a:t>
            </a:r>
            <a:endParaRPr dirty="0"/>
          </a:p>
          <a:p>
            <a:pPr lvl="2"/>
            <a:r>
              <a:rPr dirty="0"/>
              <a:t>250+ sites</a:t>
            </a:r>
          </a:p>
          <a:p>
            <a:pPr lvl="2"/>
            <a:r>
              <a:rPr dirty="0"/>
              <a:t>120+ waterbodies</a:t>
            </a:r>
          </a:p>
          <a:p>
            <a:pPr lvl="1"/>
            <a:r>
              <a:rPr dirty="0"/>
              <a:t>Rigorous QA/QC</a:t>
            </a:r>
          </a:p>
          <a:p>
            <a:pPr lvl="1"/>
            <a:r>
              <a:rPr dirty="0"/>
              <a:t>Data used by RI DEM and US EPA</a:t>
            </a:r>
          </a:p>
        </p:txBody>
      </p:sp>
      <p:pic>
        <p:nvPicPr>
          <p:cNvPr id="4" name="Picture 3" descr="figures/WW-Logo1.gif">
            <a:extLst>
              <a:ext uri="{FF2B5EF4-FFF2-40B4-BE49-F238E27FC236}">
                <a16:creationId xmlns:a16="http://schemas.microsoft.com/office/drawing/2014/main" id="{F326C97C-225E-49BD-8F0E-4F9C4DA41998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4931" y="1345711"/>
            <a:ext cx="2108633" cy="416657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69518E-7642-4885-A89B-FEC43BF92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URI Watersehd Watch: Lake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3951"/>
            <a:ext cx="4114800" cy="5225148"/>
          </a:xfrm>
        </p:spPr>
        <p:txBody>
          <a:bodyPr/>
          <a:lstStyle/>
          <a:p>
            <a:pPr lvl="1"/>
            <a:r>
              <a:rPr dirty="0"/>
              <a:t>May to October</a:t>
            </a:r>
          </a:p>
          <a:p>
            <a:pPr lvl="1"/>
            <a:r>
              <a:rPr dirty="0"/>
              <a:t>Weekly</a:t>
            </a:r>
          </a:p>
          <a:p>
            <a:pPr lvl="2"/>
            <a:r>
              <a:rPr dirty="0"/>
              <a:t>Water Clarity</a:t>
            </a:r>
          </a:p>
          <a:p>
            <a:pPr lvl="2"/>
            <a:r>
              <a:rPr dirty="0"/>
              <a:t>Temperature</a:t>
            </a:r>
          </a:p>
          <a:p>
            <a:pPr lvl="1"/>
            <a:r>
              <a:rPr dirty="0"/>
              <a:t>Every Other Week</a:t>
            </a:r>
          </a:p>
          <a:p>
            <a:pPr lvl="2"/>
            <a:r>
              <a:rPr dirty="0"/>
              <a:t>Chlorophyll</a:t>
            </a:r>
          </a:p>
          <a:p>
            <a:pPr lvl="2"/>
            <a:r>
              <a:rPr dirty="0"/>
              <a:t>Dissolved Oxygen</a:t>
            </a:r>
          </a:p>
          <a:p>
            <a:pPr lvl="1"/>
            <a:r>
              <a:rPr dirty="0"/>
              <a:t>3 Times per Season</a:t>
            </a:r>
          </a:p>
          <a:p>
            <a:pPr lvl="2"/>
            <a:r>
              <a:rPr dirty="0"/>
              <a:t>Nutrients</a:t>
            </a:r>
          </a:p>
          <a:p>
            <a:pPr lvl="2"/>
            <a:r>
              <a:rPr dirty="0" err="1"/>
              <a:t>Alakalinity</a:t>
            </a:r>
            <a:endParaRPr dirty="0"/>
          </a:p>
          <a:p>
            <a:pPr lvl="2"/>
            <a:r>
              <a:rPr dirty="0"/>
              <a:t>pH</a:t>
            </a:r>
          </a:p>
          <a:p>
            <a:pPr lvl="2"/>
            <a:r>
              <a:rPr dirty="0"/>
              <a:t>Bacteria</a:t>
            </a:r>
          </a:p>
        </p:txBody>
      </p:sp>
      <p:pic>
        <p:nvPicPr>
          <p:cNvPr id="4" name="Picture 3" descr="figures/boy-w-tube_EH.jpg">
            <a:extLst>
              <a:ext uri="{FF2B5EF4-FFF2-40B4-BE49-F238E27FC236}">
                <a16:creationId xmlns:a16="http://schemas.microsoft.com/office/drawing/2014/main" id="{965A51DB-2155-436C-9D07-2BA00AB4E856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26424" y="862418"/>
            <a:ext cx="4293675" cy="287410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gures/14%20V%20lowering%20deep%20sampler_EH.jpg">
            <a:extLst>
              <a:ext uri="{FF2B5EF4-FFF2-40B4-BE49-F238E27FC236}">
                <a16:creationId xmlns:a16="http://schemas.microsoft.com/office/drawing/2014/main" id="{00F85F59-8280-42F0-AFB5-72A368C65B6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612470" y="3092521"/>
            <a:ext cx="2740980" cy="365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61E08-F0F3-48FD-A2EA-AE6F097F8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s/ww_map.jpg">
            <a:extLst>
              <a:ext uri="{FF2B5EF4-FFF2-40B4-BE49-F238E27FC236}">
                <a16:creationId xmlns:a16="http://schemas.microsoft.com/office/drawing/2014/main" id="{4D4AE0B3-EF30-4144-A999-A483B4938B38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55307" y="1056055"/>
            <a:ext cx="40005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URI Watershed Watch: </a:t>
            </a:r>
            <a:br>
              <a:rPr lang="en-US" dirty="0"/>
            </a:br>
            <a:r>
              <a:rPr sz="2800" dirty="0"/>
              <a:t>Filtered for Trend Analysis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72562" y="1229458"/>
            <a:ext cx="5451231" cy="5225148"/>
          </a:xfrm>
        </p:spPr>
        <p:txBody>
          <a:bodyPr>
            <a:normAutofit lnSpcReduction="10000"/>
          </a:bodyPr>
          <a:lstStyle/>
          <a:p>
            <a:pPr lvl="1"/>
            <a:r>
              <a:rPr dirty="0"/>
              <a:t>Parameters: </a:t>
            </a:r>
            <a:endParaRPr lang="en-US" dirty="0"/>
          </a:p>
          <a:p>
            <a:pPr lvl="2"/>
            <a:r>
              <a:rPr dirty="0"/>
              <a:t>Total Nitrogen, Total Phosphorus, N:P, Temperature, Chlorophyll</a:t>
            </a:r>
          </a:p>
          <a:p>
            <a:pPr lvl="1"/>
            <a:r>
              <a:rPr dirty="0"/>
              <a:t>Years: </a:t>
            </a:r>
            <a:endParaRPr lang="en-US" dirty="0"/>
          </a:p>
          <a:p>
            <a:pPr lvl="2"/>
            <a:r>
              <a:rPr dirty="0"/>
              <a:t>1993 to 2016</a:t>
            </a:r>
          </a:p>
          <a:p>
            <a:pPr lvl="1"/>
            <a:r>
              <a:rPr dirty="0"/>
              <a:t>Months: </a:t>
            </a:r>
            <a:endParaRPr lang="en-US" dirty="0"/>
          </a:p>
          <a:p>
            <a:pPr lvl="2"/>
            <a:r>
              <a:rPr dirty="0"/>
              <a:t>May through October</a:t>
            </a:r>
          </a:p>
          <a:p>
            <a:pPr lvl="1"/>
            <a:r>
              <a:rPr dirty="0"/>
              <a:t>Depths: </a:t>
            </a:r>
            <a:endParaRPr lang="en-US" dirty="0"/>
          </a:p>
          <a:p>
            <a:pPr lvl="2"/>
            <a:r>
              <a:rPr dirty="0"/>
              <a:t>&lt;= 2 meters</a:t>
            </a:r>
          </a:p>
          <a:p>
            <a:pPr lvl="1"/>
            <a:r>
              <a:rPr dirty="0"/>
              <a:t>Sites: </a:t>
            </a:r>
            <a:endParaRPr lang="en-US" dirty="0"/>
          </a:p>
          <a:p>
            <a:pPr lvl="2"/>
            <a:r>
              <a:rPr dirty="0"/>
              <a:t>At least 10 years of data</a:t>
            </a:r>
          </a:p>
          <a:p>
            <a:pPr lvl="1"/>
            <a:r>
              <a:rPr dirty="0"/>
              <a:t>Total of 69 Sites</a:t>
            </a:r>
          </a:p>
          <a:p>
            <a:pPr lvl="2"/>
            <a:r>
              <a:rPr dirty="0"/>
              <a:t>66 with all parameters</a:t>
            </a:r>
          </a:p>
          <a:p>
            <a:pPr lvl="2"/>
            <a:r>
              <a:rPr dirty="0"/>
              <a:t>1 without</a:t>
            </a:r>
            <a:r>
              <a:rPr lang="en-US" dirty="0"/>
              <a:t> N (and </a:t>
            </a:r>
            <a:r>
              <a:rPr dirty="0"/>
              <a:t>N:P</a:t>
            </a:r>
            <a:r>
              <a:rPr lang="en-US" dirty="0"/>
              <a:t>)</a:t>
            </a:r>
            <a:endParaRPr dirty="0"/>
          </a:p>
          <a:p>
            <a:pPr lvl="2"/>
            <a:r>
              <a:rPr dirty="0"/>
              <a:t>2 without chlorophyll and temperature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21EBC-6686-4E7E-8368-3F4C3E658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29f62856-1543-49d4-a736-4569d363f533" ContentTypeId="0x0101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E83DA08AE9B94892D71BD73E6C1D31" ma:contentTypeVersion="32" ma:contentTypeDescription="Create a new document." ma:contentTypeScope="" ma:versionID="8360ec5bf159c4c4fb15154e5bfa0c34">
  <xsd:schema xmlns:xsd="http://www.w3.org/2001/XMLSchema" xmlns:xs="http://www.w3.org/2001/XMLSchema" xmlns:p="http://schemas.microsoft.com/office/2006/metadata/properties" xmlns:ns1="http://schemas.microsoft.com/sharepoint/v3" xmlns:ns3="4ffa91fb-a0ff-4ac5-b2db-65c790d184a4" xmlns:ns4="http://schemas.microsoft.com/sharepoint.v3" xmlns:ns5="http://schemas.microsoft.com/sharepoint/v3/fields" xmlns:ns6="d66f6b78-8d1c-4239-941e-6434ee9815fa" xmlns:ns7="1802dde1-0cf1-4443-9db9-865b1e57eedd" targetNamespace="http://schemas.microsoft.com/office/2006/metadata/properties" ma:root="true" ma:fieldsID="7439d4fbb78b6aebd0bd1ad1c41e59de" ns1:_="" ns3:_="" ns4:_="" ns5:_="" ns6:_="" ns7:_="">
    <xsd:import namespace="http://schemas.microsoft.com/sharepoint/v3"/>
    <xsd:import namespace="4ffa91fb-a0ff-4ac5-b2db-65c790d184a4"/>
    <xsd:import namespace="http://schemas.microsoft.com/sharepoint.v3"/>
    <xsd:import namespace="http://schemas.microsoft.com/sharepoint/v3/fields"/>
    <xsd:import namespace="d66f6b78-8d1c-4239-941e-6434ee9815fa"/>
    <xsd:import namespace="1802dde1-0cf1-4443-9db9-865b1e57eedd"/>
    <xsd:element name="properties">
      <xsd:complexType>
        <xsd:sequence>
          <xsd:element name="documentManagement">
            <xsd:complexType>
              <xsd:all>
                <xsd:element ref="ns3:Document_x0020_Creation_x0020_Date" minOccurs="0"/>
                <xsd:element ref="ns3:Creator" minOccurs="0"/>
                <xsd:element ref="ns3:EPA_x0020_Office" minOccurs="0"/>
                <xsd:element ref="ns3:Record" minOccurs="0"/>
                <xsd:element ref="ns4:CategoryDescription" minOccurs="0"/>
                <xsd:element ref="ns3:Identifier" minOccurs="0"/>
                <xsd:element ref="ns3:EPA_x0020_Contributor" minOccurs="0"/>
                <xsd:element ref="ns3:External_x0020_Contributor" minOccurs="0"/>
                <xsd:element ref="ns5:_Coverage" minOccurs="0"/>
                <xsd:element ref="ns3:EPA_x0020_Related_x0020_Documents" minOccurs="0"/>
                <xsd:element ref="ns5:_Source" minOccurs="0"/>
                <xsd:element ref="ns3:Rights" minOccurs="0"/>
                <xsd:element ref="ns1:Language" minOccurs="0"/>
                <xsd:element ref="ns3:j747ac98061d40f0aa7bd47e1db5675d" minOccurs="0"/>
                <xsd:element ref="ns3:TaxKeywordTaxHTField" minOccurs="0"/>
                <xsd:element ref="ns3:TaxCatchAllLabel" minOccurs="0"/>
                <xsd:element ref="ns3:TaxCatchAll" minOccurs="0"/>
                <xsd:element ref="ns6:SharedWithUsers" minOccurs="0"/>
                <xsd:element ref="ns6:SharedWithDetails" minOccurs="0"/>
                <xsd:element ref="ns6:SharingHintHash" minOccurs="0"/>
                <xsd:element ref="ns7:MediaServiceMetadata" minOccurs="0"/>
                <xsd:element ref="ns7:MediaServiceFastMetadata" minOccurs="0"/>
                <xsd:element ref="ns6:Records_x0020_Status" minOccurs="0"/>
                <xsd:element ref="ns6:Records_x0020_Date" minOccurs="0"/>
                <xsd:element ref="ns7:MediaServiceAutoTags" minOccurs="0"/>
                <xsd:element ref="ns7:MediaServiceOCR" minOccurs="0"/>
                <xsd:element ref="ns7:MediaServiceDateTaken" minOccurs="0"/>
                <xsd:element ref="ns7:MediaServiceLocation" minOccurs="0"/>
                <xsd:element ref="ns7:MediaServiceGenerationTime" minOccurs="0"/>
                <xsd:element ref="ns7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17" nillable="true" ma:displayName="Language" ma:default="English" ma:description="Select the document language from the drop down." ma:format="Dropdown" ma:internalName="Language" ma:readOnly="fals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fa91fb-a0ff-4ac5-b2db-65c790d184a4" elementFormDefault="qualified">
    <xsd:import namespace="http://schemas.microsoft.com/office/2006/documentManagement/types"/>
    <xsd:import namespace="http://schemas.microsoft.com/office/infopath/2007/PartnerControls"/>
    <xsd:element name="Document_x0020_Creation_x0020_Date" ma:index="2" nillable="true" ma:displayName="Document Date" ma:default="[today]" ma:description="Enter the date this document was last modified. The upload date has been entered by default." ma:format="DateOnly" ma:internalName="Document_x0020_Creation_x0020_Date" ma:readOnly="false">
      <xsd:simpleType>
        <xsd:restriction base="dms:DateTime"/>
      </xsd:simpleType>
    </xsd:element>
    <xsd:element name="Creator" ma:index="3" nillable="true" ma:displayName="Creator" ma:description="Enter the person primarily responsible for the document. The name of the person uploading the document has been entered by default." ma:list="UserInfo" ma:SharePointGroup="0" ma:internalName="Creat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PA_x0020_Office" ma:index="4" nillable="true" ma:displayName="EPA Office" ma:description="Enter the EPA organization primarily responsible for the document. The office of the person uploading the document has been entered by default." ma:internalName="EPA_x0020_Office">
      <xsd:simpleType>
        <xsd:restriction base="dms:Text">
          <xsd:maxLength value="255"/>
        </xsd:restriction>
      </xsd:simpleType>
    </xsd:element>
    <xsd:element name="Record" ma:index="5" nillable="true" ma:displayName="Record" ma:default="Shared" ma:description="For documents that provide evidence of EPA decisions and actions, select &quot;Shared&quot; (open access) or &quot;Private&quot; (restricted access)." ma:format="Dropdown" ma:internalName="Record">
      <xsd:simpleType>
        <xsd:restriction base="dms:Choice">
          <xsd:enumeration value="None"/>
          <xsd:enumeration value="Shared"/>
          <xsd:enumeration value="Private"/>
        </xsd:restriction>
      </xsd:simpleType>
    </xsd:element>
    <xsd:element name="Identifier" ma:index="9" nillable="true" ma:displayName="Identifier" ma:description="Enter all EPA identification numbers applicable to this document, one on each line." ma:internalName="Identifier" ma:readOnly="false">
      <xsd:simpleType>
        <xsd:restriction base="dms:Note">
          <xsd:maxLength value="255"/>
        </xsd:restriction>
      </xsd:simpleType>
    </xsd:element>
    <xsd:element name="EPA_x0020_Contributor" ma:index="11" nillable="true" ma:displayName="EPA Contributor" ma:description="Enter an EPA person who contributed to the creation of the document but is not the primary author." ma:list="UserInfo" ma:SharePointGroup="0" ma:internalName="EPA_x0020_Contributo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Contributor" ma:index="12" nillable="true" ma:displayName="External Contributor" ma:description="Enter a non-EPA person who contributed to the creation of the document but is not the primary author." ma:internalName="External_x0020_Contributor" ma:readOnly="false">
      <xsd:simpleType>
        <xsd:restriction base="dms:Note">
          <xsd:maxLength value="255"/>
        </xsd:restriction>
      </xsd:simpleType>
    </xsd:element>
    <xsd:element name="EPA_x0020_Related_x0020_Documents" ma:index="14" nillable="true" ma:displayName="Other Related Documents" ma:description="Enter any related document." ma:internalName="EPA_x0020_Related_x0020_Documents">
      <xsd:simpleType>
        <xsd:restriction base="dms:Note">
          <xsd:maxLength value="255"/>
        </xsd:restriction>
      </xsd:simpleType>
    </xsd:element>
    <xsd:element name="Rights" ma:index="16" nillable="true" ma:displayName="Rights" ma:description="Enter information about intellectual property rights held over the document (e.g. copyright, patent, trademark)." ma:internalName="Rights" ma:readOnly="false">
      <xsd:simpleType>
        <xsd:restriction base="dms:Note">
          <xsd:maxLength value="255"/>
        </xsd:restriction>
      </xsd:simpleType>
    </xsd:element>
    <xsd:element name="j747ac98061d40f0aa7bd47e1db5675d" ma:index="19" nillable="true" ma:taxonomy="true" ma:internalName="j747ac98061d40f0aa7bd47e1db5675d" ma:taxonomyFieldName="Document_x0020_Type" ma:displayName="Document Type" ma:readOnly="false" ma:default="" ma:fieldId="{3747ac98-061d-40f0-aa7b-d47e1db5675d}" ma:sspId="29f62856-1543-49d4-a736-4569d363f533" ma:termSetId="e06cd6a9-a175-4da0-81cb-8dba7aa394a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KeywordTaxHTField" ma:index="21" nillable="true" ma:taxonomy="true" ma:internalName="TaxKeywordTaxHTField" ma:taxonomyFieldName="TaxKeyword" ma:displayName="Enterprise Keywords" ma:readOnly="false" ma:fieldId="{23f27201-bee3-471e-b2e7-b64fd8b7ca38}" ma:taxonomyMulti="true" ma:sspId="29f62856-1543-49d4-a736-4569d363f53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Label" ma:index="23" nillable="true" ma:displayName="Taxonomy Catch All Column1" ma:hidden="true" ma:list="{268b6a6c-cfe3-48e8-bb6a-fa6ba8da9e99}" ma:internalName="TaxCatchAllLabel" ma:readOnly="true" ma:showField="CatchAllDataLabel" ma:web="d66f6b78-8d1c-4239-941e-6434ee9815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" ma:index="24" nillable="true" ma:displayName="Taxonomy Catch All Column" ma:hidden="true" ma:list="{268b6a6c-cfe3-48e8-bb6a-fa6ba8da9e99}" ma:internalName="TaxCatchAll" ma:showField="CatchAllData" ma:web="d66f6b78-8d1c-4239-941e-6434ee9815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.v3" elementFormDefault="qualified">
    <xsd:import namespace="http://schemas.microsoft.com/office/2006/documentManagement/types"/>
    <xsd:import namespace="http://schemas.microsoft.com/office/infopath/2007/PartnerControls"/>
    <xsd:element name="CategoryDescription" ma:index="6" nillable="true" ma:displayName="Description" ma:description="Enter a brief description." ma:internalName="CategoryDescription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verage" ma:index="13" nillable="true" ma:displayName="Coverage" ma:description="Enter the geographic location, jurisdiction, or time period for which the document is relevant." ma:internalName="_Coverage" ma:readOnly="false">
      <xsd:simpleType>
        <xsd:restriction base="dms:Text">
          <xsd:maxLength value="255"/>
        </xsd:restriction>
      </xsd:simpleType>
    </xsd:element>
    <xsd:element name="_Source" ma:index="15" nillable="true" ma:displayName="Source" ma:description="Enter a source from which the document is derived." ma:internalName="_Source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f6b78-8d1c-4239-941e-6434ee9815fa" elementFormDefault="qualified">
    <xsd:import namespace="http://schemas.microsoft.com/office/2006/documentManagement/types"/>
    <xsd:import namespace="http://schemas.microsoft.com/office/infopath/2007/PartnerControls"/>
    <xsd:element name="SharedWithUsers" ma:index="2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0" nillable="true" ma:displayName="Sharing Hint Hash" ma:description="" ma:internalName="SharingHintHash" ma:readOnly="true">
      <xsd:simpleType>
        <xsd:restriction base="dms:Text"/>
      </xsd:simpleType>
    </xsd:element>
    <xsd:element name="Records_x0020_Status" ma:index="33" nillable="true" ma:displayName="Records Status" ma:default="Pending" ma:internalName="Records_x0020_Status">
      <xsd:simpleType>
        <xsd:restriction base="dms:Text"/>
      </xsd:simpleType>
    </xsd:element>
    <xsd:element name="Records_x0020_Date" ma:index="34" nillable="true" ma:displayName="Records Date" ma:hidden="true" ma:internalName="Records_x0020_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02dde1-0cf1-4443-9db9-865b1e57ee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3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35" nillable="true" ma:displayName="MediaServiceAutoTags" ma:internalName="MediaServiceAutoTags" ma:readOnly="true">
      <xsd:simpleType>
        <xsd:restriction base="dms:Text"/>
      </xsd:simpleType>
    </xsd:element>
    <xsd:element name="MediaServiceOCR" ma:index="3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38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3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4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5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ource xmlns="http://schemas.microsoft.com/sharepoint/v3/fields" xsi:nil="true"/>
    <Language xmlns="http://schemas.microsoft.com/sharepoint/v3">English</Language>
    <j747ac98061d40f0aa7bd47e1db5675d xmlns="4ffa91fb-a0ff-4ac5-b2db-65c790d184a4">
      <Terms xmlns="http://schemas.microsoft.com/office/infopath/2007/PartnerControls"/>
    </j747ac98061d40f0aa7bd47e1db5675d>
    <Records_x0020_Status xmlns="d66f6b78-8d1c-4239-941e-6434ee9815fa">Pending</Records_x0020_Status>
    <External_x0020_Contributor xmlns="4ffa91fb-a0ff-4ac5-b2db-65c790d184a4" xsi:nil="true"/>
    <TaxKeywordTaxHTField xmlns="4ffa91fb-a0ff-4ac5-b2db-65c790d184a4">
      <Terms xmlns="http://schemas.microsoft.com/office/infopath/2007/PartnerControls"/>
    </TaxKeywordTaxHTField>
    <Record xmlns="4ffa91fb-a0ff-4ac5-b2db-65c790d184a4">Shared</Record>
    <Rights xmlns="4ffa91fb-a0ff-4ac5-b2db-65c790d184a4" xsi:nil="true"/>
    <Document_x0020_Creation_x0020_Date xmlns="4ffa91fb-a0ff-4ac5-b2db-65c790d184a4">2019-11-08T21:04:43+00:00</Document_x0020_Creation_x0020_Date>
    <EPA_x0020_Office xmlns="4ffa91fb-a0ff-4ac5-b2db-65c790d184a4" xsi:nil="true"/>
    <CategoryDescription xmlns="http://schemas.microsoft.com/sharepoint.v3" xsi:nil="true"/>
    <Identifier xmlns="4ffa91fb-a0ff-4ac5-b2db-65c790d184a4" xsi:nil="true"/>
    <_Coverage xmlns="http://schemas.microsoft.com/sharepoint/v3/fields" xsi:nil="true"/>
    <Creator xmlns="4ffa91fb-a0ff-4ac5-b2db-65c790d184a4">
      <UserInfo>
        <DisplayName/>
        <AccountId xsi:nil="true"/>
        <AccountType/>
      </UserInfo>
    </Creator>
    <EPA_x0020_Related_x0020_Documents xmlns="4ffa91fb-a0ff-4ac5-b2db-65c790d184a4" xsi:nil="true"/>
    <EPA_x0020_Contributor xmlns="4ffa91fb-a0ff-4ac5-b2db-65c790d184a4">
      <UserInfo>
        <DisplayName/>
        <AccountId xsi:nil="true"/>
        <AccountType/>
      </UserInfo>
    </EPA_x0020_Contributor>
    <TaxCatchAll xmlns="4ffa91fb-a0ff-4ac5-b2db-65c790d184a4"/>
    <Records_x0020_Date xmlns="d66f6b78-8d1c-4239-941e-6434ee9815fa" xsi:nil="true"/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3F7920-551B-4E33-95C0-A611C9096FAF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241E67CA-3CB3-4A18-9D67-A1B5DA1FD7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ffa91fb-a0ff-4ac5-b2db-65c790d184a4"/>
    <ds:schemaRef ds:uri="http://schemas.microsoft.com/sharepoint.v3"/>
    <ds:schemaRef ds:uri="http://schemas.microsoft.com/sharepoint/v3/fields"/>
    <ds:schemaRef ds:uri="d66f6b78-8d1c-4239-941e-6434ee9815fa"/>
    <ds:schemaRef ds:uri="1802dde1-0cf1-4443-9db9-865b1e57ee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3F9FBD1-7381-4E79-B435-9D6C12DDB1CF}">
  <ds:schemaRefs>
    <ds:schemaRef ds:uri="4ffa91fb-a0ff-4ac5-b2db-65c790d184a4"/>
    <ds:schemaRef ds:uri="http://schemas.microsoft.com/sharepoint/v3"/>
    <ds:schemaRef ds:uri="http://purl.org/dc/terms/"/>
    <ds:schemaRef ds:uri="1802dde1-0cf1-4443-9db9-865b1e57eedd"/>
    <ds:schemaRef ds:uri="d66f6b78-8d1c-4239-941e-6434ee9815fa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sharepoint/v3/fields"/>
    <ds:schemaRef ds:uri="http://schemas.microsoft.com/sharepoint.v3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AB55B736-2F38-4F6B-A89D-AFD3E0E552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754</Words>
  <Application>Microsoft Office PowerPoint</Application>
  <PresentationFormat>On-screen Show (4:3)</PresentationFormat>
  <Paragraphs>140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Times</vt:lpstr>
      <vt:lpstr>Times New Roman</vt:lpstr>
      <vt:lpstr>Office Theme</vt:lpstr>
      <vt:lpstr>Increasing productivity amid stable nutrient regmines in Rhode Island Lakes and Reservoirs</vt:lpstr>
      <vt:lpstr>What drives changes in lake productivity?</vt:lpstr>
      <vt:lpstr>What drives changes in lake productivity?</vt:lpstr>
      <vt:lpstr>The management problem</vt:lpstr>
      <vt:lpstr>Stasis in Northeast</vt:lpstr>
      <vt:lpstr>But change at other scales</vt:lpstr>
      <vt:lpstr>URI Watershed Watch</vt:lpstr>
      <vt:lpstr>URI Watersehd Watch: Lake Sampling</vt:lpstr>
      <vt:lpstr>URI Watershed Watch:  Filtered for Trend Analysis</vt:lpstr>
      <vt:lpstr>LAke mult-scaled GeOSpatial and temoporal database</vt:lpstr>
      <vt:lpstr>LAke mult-scaled GeOSpatial and temoporal database:  Filtered for Trend Analysis</vt:lpstr>
      <vt:lpstr>Analysis: Site-specific z-scores and yearly trends</vt:lpstr>
      <vt:lpstr>Results: Nitrogen trends</vt:lpstr>
      <vt:lpstr>Results: Phosphorus trends</vt:lpstr>
      <vt:lpstr>Results: N:P trends</vt:lpstr>
      <vt:lpstr>Results: Chlorophyll trends</vt:lpstr>
      <vt:lpstr>Results: Temperature trends</vt:lpstr>
      <vt:lpstr>Conclusions</vt:lpstr>
      <vt:lpstr>Thank you and Questions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5</TotalTime>
  <Words>738</Words>
  <Application>Microsoft Office PowerPoint</Application>
  <PresentationFormat>On-screen Show (4:3)</PresentationFormat>
  <Paragraphs>165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</vt:lpstr>
      <vt:lpstr>Times</vt:lpstr>
      <vt:lpstr>Times New Roman</vt:lpstr>
      <vt:lpstr>Office Theme</vt:lpstr>
      <vt:lpstr>Two steps forward, one step back:</vt:lpstr>
      <vt:lpstr>The story</vt:lpstr>
      <vt:lpstr>The cast</vt:lpstr>
      <vt:lpstr>Two steps forward: R</vt:lpstr>
      <vt:lpstr>One step back: R</vt:lpstr>
      <vt:lpstr>Progress: R</vt:lpstr>
      <vt:lpstr>Two steps forward: GitHub</vt:lpstr>
      <vt:lpstr>One step back: GitHub</vt:lpstr>
      <vt:lpstr>Progress: GitHub</vt:lpstr>
      <vt:lpstr>Two steps forward: Pre-prints and post-publication review</vt:lpstr>
      <vt:lpstr>One step back: Pre-prints and post-publication review</vt:lpstr>
      <vt:lpstr>Progress: Pre-prints and post-publication review</vt:lpstr>
      <vt:lpstr>Two steps forward: Code review</vt:lpstr>
      <vt:lpstr>One step back: Code review</vt:lpstr>
      <vt:lpstr>Progress: Code review</vt:lpstr>
      <vt:lpstr>Two steps forward: Licensing</vt:lpstr>
      <vt:lpstr>One step back: Licensing</vt:lpstr>
      <vt:lpstr>Progress: Licensing</vt:lpstr>
      <vt:lpstr>Two steps forward: Shiny</vt:lpstr>
      <vt:lpstr>One step back: Shiny</vt:lpstr>
      <vt:lpstr>Progress: Shiny</vt:lpstr>
      <vt:lpstr>Unorganized parting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Increasing productivity amid stable nutrient regmines in Rhode Island Lakes and Reservoirs</dc:title>
  <dc:creator>Jeff Hollister, Q Kellogg, Betty Kreakie, Stephen Shivers, Elizabeth Herron, Linda Green, Bryan Milstead, and Art Gold</dc:creator>
  <cp:keywords/>
  <cp:lastModifiedBy>Hollister, Jeff</cp:lastModifiedBy>
  <cp:revision>6</cp:revision>
  <dcterms:created xsi:type="dcterms:W3CDTF">2019-11-08T20:17:51Z</dcterms:created>
  <dcterms:modified xsi:type="dcterms:W3CDTF">2019-11-12T01:15:07Z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2019-11-14</vt:lpwstr>
  </property>
  <property fmtid="{D5CDD505-2E9C-101B-9397-08002B2CF9AE}" pid="3" name="output">
    <vt:lpwstr/>
  </property>
  <property fmtid="{D5CDD505-2E9C-101B-9397-08002B2CF9AE}" pid="4" name="subtitle">
    <vt:lpwstr>NALMS 2019, Burlington VT</vt:lpwstr>
  </property>
  <property fmtid="{D5CDD505-2E9C-101B-9397-08002B2CF9AE}" pid="5" name="ContentTypeId">
    <vt:lpwstr>0x010100B7E83DA08AE9B94892D71BD73E6C1D31</vt:lpwstr>
  </property>
</Properties>
</file>